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9" r:id="rId2"/>
    <p:sldId id="265" r:id="rId3"/>
    <p:sldId id="260" r:id="rId4"/>
    <p:sldId id="297" r:id="rId5"/>
    <p:sldId id="298" r:id="rId6"/>
    <p:sldId id="308" r:id="rId7"/>
    <p:sldId id="311" r:id="rId8"/>
    <p:sldId id="312" r:id="rId9"/>
    <p:sldId id="313" r:id="rId10"/>
    <p:sldId id="333" r:id="rId11"/>
    <p:sldId id="316" r:id="rId12"/>
    <p:sldId id="321" r:id="rId13"/>
    <p:sldId id="296" r:id="rId14"/>
    <p:sldId id="299" r:id="rId15"/>
    <p:sldId id="317" r:id="rId16"/>
    <p:sldId id="318" r:id="rId17"/>
    <p:sldId id="319" r:id="rId18"/>
    <p:sldId id="320" r:id="rId19"/>
    <p:sldId id="306" r:id="rId20"/>
    <p:sldId id="326" r:id="rId21"/>
    <p:sldId id="329" r:id="rId22"/>
    <p:sldId id="328" r:id="rId23"/>
    <p:sldId id="330" r:id="rId24"/>
    <p:sldId id="305" r:id="rId25"/>
    <p:sldId id="325" r:id="rId26"/>
    <p:sldId id="322" r:id="rId27"/>
    <p:sldId id="323" r:id="rId28"/>
    <p:sldId id="324" r:id="rId29"/>
    <p:sldId id="334" r:id="rId30"/>
    <p:sldId id="331" r:id="rId31"/>
    <p:sldId id="332" r:id="rId32"/>
    <p:sldId id="270" r:id="rId33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435" autoAdjust="0"/>
  </p:normalViewPr>
  <p:slideViewPr>
    <p:cSldViewPr snapToGrid="0">
      <p:cViewPr varScale="1">
        <p:scale>
          <a:sx n="67" d="100"/>
          <a:sy n="67" d="100"/>
        </p:scale>
        <p:origin x="15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F6036-5F6C-41A5-9C9F-6BEB8A5B67FC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7B68F-0341-4FE3-A76B-923959FAE34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373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066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925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255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337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843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334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733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263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845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926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399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97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1759129" y="2665969"/>
            <a:ext cx="5593199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ค่ายทักษะคอมพิวเตอร์ 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altLang="ja-JP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MYSQL/PHP</a:t>
            </a:r>
            <a:endParaRPr lang="th-TH" sz="54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38890" y="4910378"/>
            <a:ext cx="783367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accent1"/>
              </a:buClr>
              <a:buSzPct val="25000"/>
            </a:pP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คณะวิทยาศาสตร์และศิลปศาสตร์ </a:t>
            </a:r>
          </a:p>
          <a:p>
            <a:pPr lvl="0" algn="ctr">
              <a:buClr>
                <a:schemeClr val="accent1"/>
              </a:buClr>
              <a:buSzPct val="25000"/>
            </a:pP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มหาวิทยาลัย</a:t>
            </a:r>
            <a:r>
              <a:rPr lang="th-TH" sz="3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บูรพา</a:t>
            </a: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 วิทยาเขตจันทบุรี</a:t>
            </a:r>
          </a:p>
          <a:p>
            <a:pPr lvl="0" algn="ctr">
              <a:spcBef>
                <a:spcPts val="560"/>
              </a:spcBef>
              <a:buClr>
                <a:schemeClr val="accent1"/>
              </a:buClr>
              <a:buSzPct val="25000"/>
            </a:pP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ครั้งที่ 16 วันที่ 19-20 สิงหาคม 2560 ณ โรงเรียน</a:t>
            </a:r>
            <a:r>
              <a:rPr lang="th-TH" sz="3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เบญ</a:t>
            </a: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จมานุสรณ์ จันทบุรี</a:t>
            </a:r>
          </a:p>
        </p:txBody>
      </p:sp>
      <p:pic>
        <p:nvPicPr>
          <p:cNvPr id="5" name="Picture 2" descr="ผลการค้นหารูปภาพสำหรับ ตรามหาวิทยาลัยบูรพา">
            <a:extLst>
              <a:ext uri="{FF2B5EF4-FFF2-40B4-BE49-F238E27FC236}">
                <a16:creationId xmlns:a16="http://schemas.microsoft.com/office/drawing/2014/main" id="{890B0FC1-A98B-41C2-9340-0DB213997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614" y="662109"/>
            <a:ext cx="1894230" cy="1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5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10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1AE594DB-51CC-4640-B5E6-F8C9D95C439D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Where </a:t>
            </a:r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และเงื่อนไข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3C541-F8AE-4207-A3B2-C1C463DBB585}"/>
              </a:ext>
            </a:extLst>
          </p:cNvPr>
          <p:cNvSpPr txBox="1"/>
          <p:nvPr/>
        </p:nvSpPr>
        <p:spPr>
          <a:xfrm>
            <a:off x="629008" y="1780771"/>
            <a:ext cx="80595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แสดงข้อมูลที่ต้องการทราบหลายตัว เช่น ต้องการทราบ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Project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ที่มีค่าใช้จ่าย 500,000 และ 1,200,000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SELECT * FROM `project`						where budget in ('500000' , '1200000')</a:t>
            </a:r>
            <a:endParaRPr lang="th-TH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431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11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1AE594DB-51CC-4640-B5E6-F8C9D95C439D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Where </a:t>
            </a:r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และเงื่อนไข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3C541-F8AE-4207-A3B2-C1C463DBB585}"/>
              </a:ext>
            </a:extLst>
          </p:cNvPr>
          <p:cNvSpPr txBox="1"/>
          <p:nvPr/>
        </p:nvSpPr>
        <p:spPr>
          <a:xfrm>
            <a:off x="629008" y="1780771"/>
            <a:ext cx="8059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ทำการเชื่อมแต่ละเงื่อนไขด้วย คำสั่ง 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And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และ  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Or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หรือ</a:t>
            </a:r>
          </a:p>
        </p:txBody>
      </p:sp>
    </p:spTree>
    <p:extLst>
      <p:ext uri="{BB962C8B-B14F-4D97-AF65-F5344CB8AC3E}">
        <p14:creationId xmlns:p14="http://schemas.microsoft.com/office/powerpoint/2010/main" val="283192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E65E1-127A-4BC7-AE44-D12782729652}"/>
              </a:ext>
            </a:extLst>
          </p:cNvPr>
          <p:cNvSpPr txBox="1"/>
          <p:nvPr/>
        </p:nvSpPr>
        <p:spPr>
          <a:xfrm>
            <a:off x="809339" y="3688551"/>
            <a:ext cx="7600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การนำเข้าฐานข้อมูล</a:t>
            </a:r>
          </a:p>
        </p:txBody>
      </p:sp>
      <p:pic>
        <p:nvPicPr>
          <p:cNvPr id="8" name="Picture 2" descr="ผลการค้นหารูปภาพสำหรับ การ์ตูน สงสัย">
            <a:extLst>
              <a:ext uri="{FF2B5EF4-FFF2-40B4-BE49-F238E27FC236}">
                <a16:creationId xmlns:a16="http://schemas.microsoft.com/office/drawing/2014/main" id="{16DA2A23-EA9C-48F0-AAB0-97F12C74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39" y="769335"/>
            <a:ext cx="2866672" cy="28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12</a:t>
            </a:r>
          </a:p>
        </p:txBody>
      </p:sp>
    </p:spTree>
    <p:extLst>
      <p:ext uri="{BB962C8B-B14F-4D97-AF65-F5344CB8AC3E}">
        <p14:creationId xmlns:p14="http://schemas.microsoft.com/office/powerpoint/2010/main" val="297150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13</a:t>
            </a:r>
          </a:p>
        </p:txBody>
      </p:sp>
      <p:sp>
        <p:nvSpPr>
          <p:cNvPr id="10" name="สี่เหลี่ยมผืนผ้า 2">
            <a:extLst>
              <a:ext uri="{FF2B5EF4-FFF2-40B4-BE49-F238E27FC236}">
                <a16:creationId xmlns:a16="http://schemas.microsoft.com/office/drawing/2014/main" id="{84A78C1D-518F-4250-9DDE-9760F0A71B4A}"/>
              </a:ext>
            </a:extLst>
          </p:cNvPr>
          <p:cNvSpPr/>
          <p:nvPr/>
        </p:nvSpPr>
        <p:spPr>
          <a:xfrm>
            <a:off x="719064" y="841797"/>
            <a:ext cx="80123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http://www.chanthaburi.buu.ac.th/~worawit/download.php</a:t>
            </a: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2" descr="C:\Users\Nut\Desktop\ใส่รหัส\DB003.jpg">
            <a:extLst>
              <a:ext uri="{FF2B5EF4-FFF2-40B4-BE49-F238E27FC236}">
                <a16:creationId xmlns:a16="http://schemas.microsoft.com/office/drawing/2014/main" id="{1889939A-7938-4A08-87B9-969B5D8E9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4" r="37725"/>
          <a:stretch/>
        </p:blipFill>
        <p:spPr bwMode="auto">
          <a:xfrm>
            <a:off x="719064" y="1671974"/>
            <a:ext cx="6201654" cy="45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16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30C70C-61AB-478C-989C-AEB2069E9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0" r="66316" b="5536"/>
          <a:stretch/>
        </p:blipFill>
        <p:spPr>
          <a:xfrm>
            <a:off x="600075" y="1722981"/>
            <a:ext cx="6328441" cy="45201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6623C8-2E3A-426C-BDFA-212D46E74CD0}"/>
              </a:ext>
            </a:extLst>
          </p:cNvPr>
          <p:cNvSpPr/>
          <p:nvPr/>
        </p:nvSpPr>
        <p:spPr>
          <a:xfrm>
            <a:off x="5843588" y="1943098"/>
            <a:ext cx="65722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2">
            <a:extLst>
              <a:ext uri="{FF2B5EF4-FFF2-40B4-BE49-F238E27FC236}">
                <a16:creationId xmlns:a16="http://schemas.microsoft.com/office/drawing/2014/main" id="{3B066DBB-A41B-4B0B-8D2D-992A5D976F3E}"/>
              </a:ext>
            </a:extLst>
          </p:cNvPr>
          <p:cNvSpPr/>
          <p:nvPr/>
        </p:nvSpPr>
        <p:spPr>
          <a:xfrm>
            <a:off x="719064" y="841797"/>
            <a:ext cx="8012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คลิกที่นำเข้า บนหน้าจอ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PHP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MyAdmin</a:t>
            </a:r>
            <a:endParaRPr lang="th-TH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1684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90A6B-4921-4D14-9C3C-45633BA89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25" r="50625" b="5825"/>
          <a:stretch/>
        </p:blipFill>
        <p:spPr>
          <a:xfrm>
            <a:off x="322365" y="818960"/>
            <a:ext cx="8486776" cy="40950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8D222-17C3-4A03-A913-D3DFCA33314D}"/>
              </a:ext>
            </a:extLst>
          </p:cNvPr>
          <p:cNvSpPr/>
          <p:nvPr/>
        </p:nvSpPr>
        <p:spPr>
          <a:xfrm>
            <a:off x="2500313" y="2114548"/>
            <a:ext cx="65722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0DB9E6-E112-4E20-9274-24887F302547}"/>
              </a:ext>
            </a:extLst>
          </p:cNvPr>
          <p:cNvCxnSpPr>
            <a:cxnSpLocks/>
          </p:cNvCxnSpPr>
          <p:nvPr/>
        </p:nvCxnSpPr>
        <p:spPr>
          <a:xfrm flipH="1" flipV="1">
            <a:off x="3243264" y="2357433"/>
            <a:ext cx="928686" cy="228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22E94CB-71CB-4781-A948-A985A464E3B5}"/>
              </a:ext>
            </a:extLst>
          </p:cNvPr>
          <p:cNvSpPr/>
          <p:nvPr/>
        </p:nvSpPr>
        <p:spPr>
          <a:xfrm>
            <a:off x="4192381" y="2257422"/>
            <a:ext cx="63243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4400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กด</a:t>
            </a:r>
            <a:endParaRPr lang="en-US" sz="44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870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6D8655-43BB-4C82-BB26-BB599ECB1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9" t="17841" r="68395" b="20818"/>
          <a:stretch/>
        </p:blipFill>
        <p:spPr>
          <a:xfrm>
            <a:off x="742028" y="598094"/>
            <a:ext cx="7391766" cy="52526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73C505-596E-4119-A5CA-18EDCF083FF4}"/>
              </a:ext>
            </a:extLst>
          </p:cNvPr>
          <p:cNvSpPr/>
          <p:nvPr/>
        </p:nvSpPr>
        <p:spPr>
          <a:xfrm>
            <a:off x="2614613" y="3871911"/>
            <a:ext cx="5343525" cy="30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8B541C-B6D5-43A8-9D5A-975DF4BFF670}"/>
              </a:ext>
            </a:extLst>
          </p:cNvPr>
          <p:cNvSpPr/>
          <p:nvPr/>
        </p:nvSpPr>
        <p:spPr>
          <a:xfrm>
            <a:off x="5815013" y="5429217"/>
            <a:ext cx="1042987" cy="285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41421F-637E-4D03-A24D-5DE1E7BF7FAF}"/>
              </a:ext>
            </a:extLst>
          </p:cNvPr>
          <p:cNvSpPr/>
          <p:nvPr/>
        </p:nvSpPr>
        <p:spPr>
          <a:xfrm>
            <a:off x="4637484" y="3280010"/>
            <a:ext cx="27831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600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1 เลือกไฟล์ฐานข้อมูล</a:t>
            </a:r>
            <a:endParaRPr lang="en-US" sz="36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61B786-9F76-4688-9A4F-C3ACACB1136E}"/>
              </a:ext>
            </a:extLst>
          </p:cNvPr>
          <p:cNvSpPr/>
          <p:nvPr/>
        </p:nvSpPr>
        <p:spPr>
          <a:xfrm>
            <a:off x="4120596" y="5298560"/>
            <a:ext cx="16658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200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 คลิก </a:t>
            </a:r>
            <a:r>
              <a:rPr lang="en-US" sz="3200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69048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2C1A01-D2E5-43BE-8CD8-1659F316D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8" t="9203" r="54410" b="5541"/>
          <a:stretch/>
        </p:blipFill>
        <p:spPr>
          <a:xfrm>
            <a:off x="477235" y="686644"/>
            <a:ext cx="8224313" cy="51569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7CF062-D755-483C-B6D0-6174CCE700F7}"/>
              </a:ext>
            </a:extLst>
          </p:cNvPr>
          <p:cNvSpPr/>
          <p:nvPr/>
        </p:nvSpPr>
        <p:spPr>
          <a:xfrm>
            <a:off x="1334045" y="2617077"/>
            <a:ext cx="1033406" cy="37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E974AB-5628-4908-930A-19AE03D35C94}"/>
              </a:ext>
            </a:extLst>
          </p:cNvPr>
          <p:cNvSpPr/>
          <p:nvPr/>
        </p:nvSpPr>
        <p:spPr>
          <a:xfrm>
            <a:off x="4804170" y="3470881"/>
            <a:ext cx="1245388" cy="397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0ED7-F11F-4785-BDE3-E424D8151B21}"/>
              </a:ext>
            </a:extLst>
          </p:cNvPr>
          <p:cNvSpPr/>
          <p:nvPr/>
        </p:nvSpPr>
        <p:spPr>
          <a:xfrm>
            <a:off x="505811" y="5432068"/>
            <a:ext cx="506106" cy="397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BD6614-2B66-4EC5-99FE-A04F62F35274}"/>
              </a:ext>
            </a:extLst>
          </p:cNvPr>
          <p:cNvSpPr/>
          <p:nvPr/>
        </p:nvSpPr>
        <p:spPr>
          <a:xfrm>
            <a:off x="2412192" y="2617077"/>
            <a:ext cx="21771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1 สังเกตว่าเป็น </a:t>
            </a:r>
            <a:r>
              <a:rPr lang="en-US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utf-8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9D6C4-1176-48AB-9F87-60B7F0ACEA77}"/>
              </a:ext>
            </a:extLst>
          </p:cNvPr>
          <p:cNvSpPr/>
          <p:nvPr/>
        </p:nvSpPr>
        <p:spPr>
          <a:xfrm>
            <a:off x="6049558" y="3629288"/>
            <a:ext cx="22862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3200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เพิ่มจำนวนเป็น 1</a:t>
            </a:r>
            <a:endParaRPr lang="en-US" sz="32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408AF4-761B-4DD8-8995-50E6DC6E0875}"/>
              </a:ext>
            </a:extLst>
          </p:cNvPr>
          <p:cNvSpPr/>
          <p:nvPr/>
        </p:nvSpPr>
        <p:spPr>
          <a:xfrm>
            <a:off x="1040493" y="5340951"/>
            <a:ext cx="11753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200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3 คลิกไป</a:t>
            </a:r>
            <a:endParaRPr lang="en-US" sz="32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117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582698-C817-4671-A699-7FC117F19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23" r="55948" b="29641"/>
          <a:stretch/>
        </p:blipFill>
        <p:spPr>
          <a:xfrm>
            <a:off x="445861" y="1993629"/>
            <a:ext cx="8334704" cy="3256978"/>
          </a:xfrm>
          <a:prstGeom prst="rect">
            <a:avLst/>
          </a:prstGeom>
        </p:spPr>
      </p:pic>
      <p:sp>
        <p:nvSpPr>
          <p:cNvPr id="4" name="สี่เหลี่ยมผืนผ้า 2">
            <a:extLst>
              <a:ext uri="{FF2B5EF4-FFF2-40B4-BE49-F238E27FC236}">
                <a16:creationId xmlns:a16="http://schemas.microsoft.com/office/drawing/2014/main" id="{C329054D-D8E6-46F7-B290-E98A2B0E2BB1}"/>
              </a:ext>
            </a:extLst>
          </p:cNvPr>
          <p:cNvSpPr/>
          <p:nvPr/>
        </p:nvSpPr>
        <p:spPr>
          <a:xfrm>
            <a:off x="445861" y="794475"/>
            <a:ext cx="801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หากนำเข้าข้อมูลสำเร็จ จะแสดงฐานข้อมูลทางด้านซ้าย ชื่อว่า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hris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”</a:t>
            </a:r>
            <a:endParaRPr lang="th-TH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A8DA9A-4865-43B4-B8AB-A25CD333DCED}"/>
              </a:ext>
            </a:extLst>
          </p:cNvPr>
          <p:cNvSpPr/>
          <p:nvPr/>
        </p:nvSpPr>
        <p:spPr>
          <a:xfrm>
            <a:off x="503013" y="3086099"/>
            <a:ext cx="811439" cy="24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697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E65E1-127A-4BC7-AE44-D12782729652}"/>
              </a:ext>
            </a:extLst>
          </p:cNvPr>
          <p:cNvSpPr txBox="1"/>
          <p:nvPr/>
        </p:nvSpPr>
        <p:spPr>
          <a:xfrm>
            <a:off x="809339" y="3688551"/>
            <a:ext cx="7600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วิธีการใช้งานคำสั่ง </a:t>
            </a: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SQL</a:t>
            </a:r>
            <a:endParaRPr lang="th-TH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2" descr="ผลการค้นหารูปภาพสำหรับ การ์ตูน สงสัย">
            <a:extLst>
              <a:ext uri="{FF2B5EF4-FFF2-40B4-BE49-F238E27FC236}">
                <a16:creationId xmlns:a16="http://schemas.microsoft.com/office/drawing/2014/main" id="{16DA2A23-EA9C-48F0-AAB0-97F12C74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39" y="769335"/>
            <a:ext cx="2866672" cy="28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19</a:t>
            </a:r>
          </a:p>
        </p:txBody>
      </p:sp>
    </p:spTree>
    <p:extLst>
      <p:ext uri="{BB962C8B-B14F-4D97-AF65-F5344CB8AC3E}">
        <p14:creationId xmlns:p14="http://schemas.microsoft.com/office/powerpoint/2010/main" val="361582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E65E1-127A-4BC7-AE44-D12782729652}"/>
              </a:ext>
            </a:extLst>
          </p:cNvPr>
          <p:cNvSpPr txBox="1"/>
          <p:nvPr/>
        </p:nvSpPr>
        <p:spPr>
          <a:xfrm>
            <a:off x="341195" y="647981"/>
            <a:ext cx="850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เนื้อหาบรรยาย</a:t>
            </a:r>
          </a:p>
        </p:txBody>
      </p:sp>
      <p:pic>
        <p:nvPicPr>
          <p:cNvPr id="8" name="Picture 2" descr="ผลการค้นหารูปภาพสำหรับ การ์ตูน สงสัย">
            <a:extLst>
              <a:ext uri="{FF2B5EF4-FFF2-40B4-BE49-F238E27FC236}">
                <a16:creationId xmlns:a16="http://schemas.microsoft.com/office/drawing/2014/main" id="{16DA2A23-EA9C-48F0-AAB0-97F12C74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84" y="1571311"/>
            <a:ext cx="2866672" cy="28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</a:t>
            </a:r>
          </a:p>
        </p:txBody>
      </p:sp>
      <p:sp>
        <p:nvSpPr>
          <p:cNvPr id="5" name="สี่เหลี่ยมผืนผ้า 2">
            <a:extLst>
              <a:ext uri="{FF2B5EF4-FFF2-40B4-BE49-F238E27FC236}">
                <a16:creationId xmlns:a16="http://schemas.microsoft.com/office/drawing/2014/main" id="{77EBD1EA-4788-471C-A178-31F3E077F19E}"/>
              </a:ext>
            </a:extLst>
          </p:cNvPr>
          <p:cNvSpPr/>
          <p:nvPr/>
        </p:nvSpPr>
        <p:spPr>
          <a:xfrm>
            <a:off x="562397" y="1706920"/>
            <a:ext cx="50370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spcBef>
                <a:spcPts val="0"/>
              </a:spcBef>
              <a:buClr>
                <a:schemeClr val="bg1"/>
              </a:buClr>
              <a:buSzPct val="85000"/>
              <a:buFont typeface="Wingdings" panose="05000000000000000000" pitchFamily="2" charset="2"/>
              <a:buChar char="q"/>
            </a:pPr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คำสั่งที่ใช้ในภาษา 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SQL</a:t>
            </a:r>
            <a:endParaRPr lang="th-TH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ea typeface="Arial"/>
              <a:cs typeface="TH Sarabun New" panose="020B0500040200020003" pitchFamily="34" charset="-3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9714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1B742-9B86-4940-8635-6EDE6BFED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9" r="54688" b="11061"/>
          <a:stretch/>
        </p:blipFill>
        <p:spPr>
          <a:xfrm>
            <a:off x="842964" y="2197705"/>
            <a:ext cx="7629524" cy="3753004"/>
          </a:xfrm>
          <a:prstGeom prst="rect">
            <a:avLst/>
          </a:prstGeom>
        </p:spPr>
      </p:pic>
      <p:sp>
        <p:nvSpPr>
          <p:cNvPr id="7" name="สี่เหลี่ยมผืนผ้า 2">
            <a:extLst>
              <a:ext uri="{FF2B5EF4-FFF2-40B4-BE49-F238E27FC236}">
                <a16:creationId xmlns:a16="http://schemas.microsoft.com/office/drawing/2014/main" id="{1EB206BC-03E3-41DF-BE79-457F1B9E2E8B}"/>
              </a:ext>
            </a:extLst>
          </p:cNvPr>
          <p:cNvSpPr/>
          <p:nvPr/>
        </p:nvSpPr>
        <p:spPr>
          <a:xfrm>
            <a:off x="445861" y="865915"/>
            <a:ext cx="801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คลิกเครื่องหมาย + ที่ฐานข้อมูล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hris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จะพบ ตารางเก็บข้อมูลหลายตารางอยู่ภายในฐานข้อมูล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DD50B-927D-4C34-A62E-25843616780C}"/>
              </a:ext>
            </a:extLst>
          </p:cNvPr>
          <p:cNvSpPr/>
          <p:nvPr/>
        </p:nvSpPr>
        <p:spPr>
          <a:xfrm>
            <a:off x="842964" y="3300413"/>
            <a:ext cx="1671636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745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BD553-0C76-42EC-AAE6-3D90EDDEE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9" r="52969" b="6090"/>
          <a:stretch/>
        </p:blipFill>
        <p:spPr>
          <a:xfrm>
            <a:off x="701397" y="1828801"/>
            <a:ext cx="7898368" cy="40147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6311B4-98E2-49FF-A244-5478F4FFE9B4}"/>
              </a:ext>
            </a:extLst>
          </p:cNvPr>
          <p:cNvSpPr/>
          <p:nvPr/>
        </p:nvSpPr>
        <p:spPr>
          <a:xfrm>
            <a:off x="842964" y="3271837"/>
            <a:ext cx="1471611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2">
            <a:extLst>
              <a:ext uri="{FF2B5EF4-FFF2-40B4-BE49-F238E27FC236}">
                <a16:creationId xmlns:a16="http://schemas.microsoft.com/office/drawing/2014/main" id="{9617A27F-9481-4450-9BAC-AAE24A810595}"/>
              </a:ext>
            </a:extLst>
          </p:cNvPr>
          <p:cNvSpPr/>
          <p:nvPr/>
        </p:nvSpPr>
        <p:spPr>
          <a:xfrm>
            <a:off x="588741" y="651598"/>
            <a:ext cx="8012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คลิกตาราง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employee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จะแสดงข้อมูลทั้งหมดภายในตาราง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66651-E088-4B3E-858E-A2AD8B9FC44E}"/>
              </a:ext>
            </a:extLst>
          </p:cNvPr>
          <p:cNvSpPr/>
          <p:nvPr/>
        </p:nvSpPr>
        <p:spPr>
          <a:xfrm>
            <a:off x="5738816" y="3271837"/>
            <a:ext cx="690562" cy="185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DCE80-B7FB-4CEB-8869-D6F40C4E3384}"/>
              </a:ext>
            </a:extLst>
          </p:cNvPr>
          <p:cNvSpPr/>
          <p:nvPr/>
        </p:nvSpPr>
        <p:spPr>
          <a:xfrm>
            <a:off x="5596316" y="3497105"/>
            <a:ext cx="282801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 อินไลน์ เพื่อแสดงกล่อง</a:t>
            </a:r>
          </a:p>
          <a:p>
            <a:pPr algn="ctr"/>
            <a:r>
              <a:rPr lang="th-TH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ข้อความที่จะใช้คำสั่ง </a:t>
            </a:r>
            <a:r>
              <a:rPr lang="en-US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SQL</a:t>
            </a:r>
            <a:endParaRPr lang="en-US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3926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AD626F-705F-47FC-8232-1150FC7B9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0" t="8953" r="51094" b="46990"/>
          <a:stretch/>
        </p:blipFill>
        <p:spPr>
          <a:xfrm>
            <a:off x="619528" y="1012101"/>
            <a:ext cx="7983692" cy="2516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CC42EA-E453-4E66-B98E-F40967F07080}"/>
              </a:ext>
            </a:extLst>
          </p:cNvPr>
          <p:cNvSpPr/>
          <p:nvPr/>
        </p:nvSpPr>
        <p:spPr>
          <a:xfrm>
            <a:off x="814388" y="2285991"/>
            <a:ext cx="7686675" cy="557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F835C-9D7E-4EAA-8354-16C5679F281F}"/>
              </a:ext>
            </a:extLst>
          </p:cNvPr>
          <p:cNvSpPr/>
          <p:nvPr/>
        </p:nvSpPr>
        <p:spPr>
          <a:xfrm>
            <a:off x="4611374" y="1701216"/>
            <a:ext cx="37882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เมื่อพิมพ์คำสั่งเสร็จ คลิก คำว่า ไป</a:t>
            </a:r>
            <a:endParaRPr lang="en-US" sz="32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1472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E65E1-127A-4BC7-AE44-D12782729652}"/>
              </a:ext>
            </a:extLst>
          </p:cNvPr>
          <p:cNvSpPr txBox="1"/>
          <p:nvPr/>
        </p:nvSpPr>
        <p:spPr>
          <a:xfrm>
            <a:off x="809339" y="3688551"/>
            <a:ext cx="7600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ทดสอบคำสั่ง </a:t>
            </a: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SQL</a:t>
            </a:r>
            <a:endParaRPr lang="th-TH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2" descr="ผลการค้นหารูปภาพสำหรับ การ์ตูน สงสัย">
            <a:extLst>
              <a:ext uri="{FF2B5EF4-FFF2-40B4-BE49-F238E27FC236}">
                <a16:creationId xmlns:a16="http://schemas.microsoft.com/office/drawing/2014/main" id="{16DA2A23-EA9C-48F0-AAB0-97F12C74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39" y="769335"/>
            <a:ext cx="2866672" cy="28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23</a:t>
            </a:r>
          </a:p>
        </p:txBody>
      </p:sp>
    </p:spTree>
    <p:extLst>
      <p:ext uri="{BB962C8B-B14F-4D97-AF65-F5344CB8AC3E}">
        <p14:creationId xmlns:p14="http://schemas.microsoft.com/office/powerpoint/2010/main" val="4095333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2D4CD-A406-443D-90D0-2CD09BD76C75}"/>
              </a:ext>
            </a:extLst>
          </p:cNvPr>
          <p:cNvSpPr txBox="1"/>
          <p:nvPr/>
        </p:nvSpPr>
        <p:spPr>
          <a:xfrm>
            <a:off x="815948" y="687730"/>
            <a:ext cx="78279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  *  employee 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Where  job = “Programmer” 	and 	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chg_hour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&gt; 450</a:t>
            </a:r>
          </a:p>
          <a:p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  *  employee 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Where  job = “Programmer” 	or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chg_hour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&gt; 450</a:t>
            </a:r>
          </a:p>
        </p:txBody>
      </p:sp>
    </p:spTree>
    <p:extLst>
      <p:ext uri="{BB962C8B-B14F-4D97-AF65-F5344CB8AC3E}">
        <p14:creationId xmlns:p14="http://schemas.microsoft.com/office/powerpoint/2010/main" val="152671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2D4CD-A406-443D-90D0-2CD09BD76C75}"/>
              </a:ext>
            </a:extLst>
          </p:cNvPr>
          <p:cNvSpPr txBox="1"/>
          <p:nvPr/>
        </p:nvSpPr>
        <p:spPr>
          <a:xfrm>
            <a:off x="1154499" y="999578"/>
            <a:ext cx="65706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*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From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project_type_setup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project_type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From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project_type_setup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77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6285-87A6-4C97-858A-C91F9BF637E3}"/>
              </a:ext>
            </a:extLst>
          </p:cNvPr>
          <p:cNvSpPr txBox="1"/>
          <p:nvPr/>
        </p:nvSpPr>
        <p:spPr>
          <a:xfrm>
            <a:off x="838368" y="872396"/>
            <a:ext cx="688682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date_work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From working</a:t>
            </a:r>
          </a:p>
          <a:p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distinct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date_work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From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project_type_setup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96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27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0DBBCB-3127-4068-B344-9BA08190D2EB}"/>
              </a:ext>
            </a:extLst>
          </p:cNvPr>
          <p:cNvSpPr txBox="1">
            <a:spLocks/>
          </p:cNvSpPr>
          <p:nvPr/>
        </p:nvSpPr>
        <p:spPr>
          <a:xfrm>
            <a:off x="585787" y="1082675"/>
            <a:ext cx="7886700" cy="431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* from working 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where </a:t>
            </a:r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date_work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= “2013-05-02”</a:t>
            </a:r>
          </a:p>
          <a:p>
            <a:pPr algn="l"/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l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* from working 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where </a:t>
            </a:r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date_work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between 		“2013-05-02” and “2013-05-06”</a:t>
            </a:r>
            <a:endParaRPr lang="th-TH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66162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3EB50A-7CDB-4E18-9C55-9DE2D6341B63}"/>
              </a:ext>
            </a:extLst>
          </p:cNvPr>
          <p:cNvSpPr txBox="1">
            <a:spLocks/>
          </p:cNvSpPr>
          <p:nvPr/>
        </p:nvSpPr>
        <p:spPr>
          <a:xfrm>
            <a:off x="680503" y="11398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* from employee </a:t>
            </a:r>
          </a:p>
          <a:p>
            <a:pPr algn="l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where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emp_name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like “%</a:t>
            </a:r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อ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%”</a:t>
            </a:r>
          </a:p>
          <a:p>
            <a:pPr algn="l"/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l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* from employee </a:t>
            </a:r>
          </a:p>
          <a:p>
            <a:pPr algn="l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where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emp_name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like “</a:t>
            </a:r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อ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%”</a:t>
            </a:r>
          </a:p>
        </p:txBody>
      </p:sp>
    </p:spTree>
    <p:extLst>
      <p:ext uri="{BB962C8B-B14F-4D97-AF65-F5344CB8AC3E}">
        <p14:creationId xmlns:p14="http://schemas.microsoft.com/office/powerpoint/2010/main" val="15537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DAD26-DCBD-411C-88D9-F849C31BED4A}"/>
              </a:ext>
            </a:extLst>
          </p:cNvPr>
          <p:cNvSpPr txBox="1">
            <a:spLocks/>
          </p:cNvSpPr>
          <p:nvPr/>
        </p:nvSpPr>
        <p:spPr>
          <a:xfrm>
            <a:off x="680503" y="11398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* from employee </a:t>
            </a:r>
          </a:p>
          <a:p>
            <a:pPr algn="l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where job in (‘Database Designer’	 , ‘System Analyst’)</a:t>
            </a:r>
          </a:p>
          <a:p>
            <a:pPr algn="l"/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l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Select * from employee </a:t>
            </a:r>
          </a:p>
          <a:p>
            <a:pPr algn="l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where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chg_hour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in (‘</a:t>
            </a:r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500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’ , ‘850’)</a:t>
            </a:r>
          </a:p>
        </p:txBody>
      </p:sp>
    </p:spTree>
    <p:extLst>
      <p:ext uri="{BB962C8B-B14F-4D97-AF65-F5344CB8AC3E}">
        <p14:creationId xmlns:p14="http://schemas.microsoft.com/office/powerpoint/2010/main" val="274050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E65E1-127A-4BC7-AE44-D12782729652}"/>
              </a:ext>
            </a:extLst>
          </p:cNvPr>
          <p:cNvSpPr txBox="1"/>
          <p:nvPr/>
        </p:nvSpPr>
        <p:spPr>
          <a:xfrm>
            <a:off x="766477" y="4307521"/>
            <a:ext cx="7600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</a:t>
            </a: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SQL</a:t>
            </a:r>
            <a:endParaRPr lang="th-TH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2" descr="ผลการค้นหารูปภาพสำหรับ การ์ตูน สงสัย">
            <a:extLst>
              <a:ext uri="{FF2B5EF4-FFF2-40B4-BE49-F238E27FC236}">
                <a16:creationId xmlns:a16="http://schemas.microsoft.com/office/drawing/2014/main" id="{16DA2A23-EA9C-48F0-AAB0-97F12C74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81" y="1255110"/>
            <a:ext cx="2866672" cy="28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3</a:t>
            </a:r>
          </a:p>
        </p:txBody>
      </p:sp>
    </p:spTree>
    <p:extLst>
      <p:ext uri="{BB962C8B-B14F-4D97-AF65-F5344CB8AC3E}">
        <p14:creationId xmlns:p14="http://schemas.microsoft.com/office/powerpoint/2010/main" val="2601533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E65E1-127A-4BC7-AE44-D12782729652}"/>
              </a:ext>
            </a:extLst>
          </p:cNvPr>
          <p:cNvSpPr txBox="1"/>
          <p:nvPr/>
        </p:nvSpPr>
        <p:spPr>
          <a:xfrm>
            <a:off x="809339" y="3688551"/>
            <a:ext cx="7600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แบบทดสอบ</a:t>
            </a:r>
          </a:p>
        </p:txBody>
      </p:sp>
      <p:pic>
        <p:nvPicPr>
          <p:cNvPr id="8" name="Picture 2" descr="ผลการค้นหารูปภาพสำหรับ การ์ตูน สงสัย">
            <a:extLst>
              <a:ext uri="{FF2B5EF4-FFF2-40B4-BE49-F238E27FC236}">
                <a16:creationId xmlns:a16="http://schemas.microsoft.com/office/drawing/2014/main" id="{16DA2A23-EA9C-48F0-AAB0-97F12C74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39" y="769335"/>
            <a:ext cx="2866672" cy="28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30</a:t>
            </a:r>
          </a:p>
        </p:txBody>
      </p:sp>
    </p:spTree>
    <p:extLst>
      <p:ext uri="{BB962C8B-B14F-4D97-AF65-F5344CB8AC3E}">
        <p14:creationId xmlns:p14="http://schemas.microsoft.com/office/powerpoint/2010/main" val="3661299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31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29B25-47B5-4DB3-90BC-0580734CFF33}"/>
              </a:ext>
            </a:extLst>
          </p:cNvPr>
          <p:cNvSpPr txBox="1"/>
          <p:nvPr/>
        </p:nvSpPr>
        <p:spPr>
          <a:xfrm>
            <a:off x="2108300" y="507529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แบบทดสอบ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-</a:t>
            </a:r>
            <a:endParaRPr lang="th-TH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3C3E0C-FD60-47BE-9C53-367EB9EF3103}"/>
              </a:ext>
            </a:extLst>
          </p:cNvPr>
          <p:cNvSpPr/>
          <p:nvPr/>
        </p:nvSpPr>
        <p:spPr>
          <a:xfrm>
            <a:off x="740148" y="1505915"/>
            <a:ext cx="76328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buFont typeface="+mj-lt"/>
              <a:buAutoNum type="arabicParenR"/>
            </a:pP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จงแสดงข้อมูลพนักงานที่มี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Job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“System Analyst”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742950" lvl="0" indent="-742950">
              <a:buFont typeface="+mj-lt"/>
              <a:buAutoNum type="arabicParenR"/>
            </a:pP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จงแสดงข้อมูล พนักงานที่มี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Chg_hour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&gt; 500</a:t>
            </a:r>
          </a:p>
          <a:p>
            <a:pPr marL="742950" lvl="0" indent="-742950">
              <a:buFont typeface="+mj-lt"/>
              <a:buAutoNum type="arabicParenR"/>
            </a:pP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จงแสดงพนักงานที่ทำงานใน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“Project 15”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742950" lvl="0" indent="-742950">
              <a:buFont typeface="+mj-lt"/>
              <a:buAutoNum type="arabicParenR"/>
            </a:pP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จงแสดง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Project 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ที่ 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อยู่ระหว่างการดำเนินงาน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”</a:t>
            </a:r>
            <a:endParaRPr lang="th-TH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0" indent="-742950">
              <a:buFont typeface="+mj-lt"/>
              <a:buAutoNum type="arabicParenR"/>
            </a:pPr>
            <a:r>
              <a: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จงแสดงข้อมูลการทำงานวันที่  2 		พฤษภาคม 2013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50722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4360D-7489-4990-9618-C32DBF1D0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9486" y="2976434"/>
            <a:ext cx="200247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</a:t>
            </a:r>
            <a:r>
              <a:rPr kumimoji="0" lang="th-TH" altLang="th-TH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altLang="th-TH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r>
              <a:rPr kumimoji="0" lang="th-TH" altLang="th-TH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00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4</a:t>
            </a: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554DEDC-A4BE-4894-ADE4-DD333DBE370F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SQL</a:t>
            </a:r>
            <a:endParaRPr lang="th-TH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05C6-D35F-45C3-AC3C-DD1123154869}"/>
              </a:ext>
            </a:extLst>
          </p:cNvPr>
          <p:cNvSpPr txBox="1"/>
          <p:nvPr/>
        </p:nvSpPr>
        <p:spPr>
          <a:xfrm>
            <a:off x="709404" y="1808553"/>
            <a:ext cx="753443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Select : </a:t>
            </a:r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เลือกข้อมูลอะไรมาแสดง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From : </a:t>
            </a:r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จากตารางไหน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Where : </a:t>
            </a:r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เงื่อนไขของการดึงข้อมูล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Group by (Having …..) </a:t>
            </a:r>
            <a:r>
              <a:rPr lang="th-TH" sz="4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ในกรณีมีฟังก์ชั่น</a:t>
            </a:r>
            <a:r>
              <a:rPr lang="en-US" sz="4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**</a:t>
            </a:r>
            <a:br>
              <a:rPr lang="en-US" sz="4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Order by </a:t>
            </a:r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จัดเรียงข้อมูล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478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5</a:t>
            </a: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471BBFE5-025E-4E2E-99BE-CA3B7579FE6D}"/>
              </a:ext>
            </a:extLst>
          </p:cNvPr>
          <p:cNvSpPr txBox="1">
            <a:spLocks/>
          </p:cNvSpPr>
          <p:nvPr/>
        </p:nvSpPr>
        <p:spPr>
          <a:xfrm>
            <a:off x="501795" y="61912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รายละเอียดใน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Select</a:t>
            </a:r>
            <a:endParaRPr lang="th-TH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CFB95-A86D-4416-BC7C-E8AB7CD3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00" y="1824236"/>
            <a:ext cx="7078200" cy="30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48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6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1AE594DB-51CC-4640-B5E6-F8C9D95C439D}"/>
              </a:ext>
            </a:extLst>
          </p:cNvPr>
          <p:cNvSpPr txBox="1">
            <a:spLocks/>
          </p:cNvSpPr>
          <p:nvPr/>
        </p:nvSpPr>
        <p:spPr>
          <a:xfrm>
            <a:off x="457200" y="63341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Where 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และเงื่อนไข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3C541-F8AE-4207-A3B2-C1C463DBB585}"/>
              </a:ext>
            </a:extLst>
          </p:cNvPr>
          <p:cNvSpPr txBox="1"/>
          <p:nvPr/>
        </p:nvSpPr>
        <p:spPr>
          <a:xfrm>
            <a:off x="557571" y="2485479"/>
            <a:ext cx="82926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เงื่อนไขในภาษา 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SQL </a:t>
            </a:r>
            <a:r>
              <a: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คือ การบอกว่าเราต้องการ 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record </a:t>
            </a:r>
            <a:r>
              <a: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ที่ต้องการ โดยการระบุค่าที่เป็นเงื่อนไข การทำงานที่ต้องการ กับ คอลัมน์ที่ต้องการ</a:t>
            </a:r>
          </a:p>
        </p:txBody>
      </p:sp>
    </p:spTree>
    <p:extLst>
      <p:ext uri="{BB962C8B-B14F-4D97-AF65-F5344CB8AC3E}">
        <p14:creationId xmlns:p14="http://schemas.microsoft.com/office/powerpoint/2010/main" val="415745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7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1AE594DB-51CC-4640-B5E6-F8C9D95C439D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Where </a:t>
            </a:r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และเงื่อนไข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3C541-F8AE-4207-A3B2-C1C463DBB585}"/>
              </a:ext>
            </a:extLst>
          </p:cNvPr>
          <p:cNvSpPr txBox="1"/>
          <p:nvPr/>
        </p:nvSpPr>
        <p:spPr>
          <a:xfrm>
            <a:off x="629008" y="1780771"/>
            <a:ext cx="80595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ต้องข้อมูลการทำงานวันที่ 2 พฤษภาคม 2013  จะใช้คำสั่งดังนี้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select * from working 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	where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date_work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= “2013-05-02”</a:t>
            </a:r>
          </a:p>
          <a:p>
            <a:endParaRPr lang="th-TH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ค่าที่เป็นเงื่อนไข คือ 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“2013-05-02”</a:t>
            </a:r>
            <a:endParaRPr lang="th-TH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การทำงาน คือ  </a:t>
            </a:r>
            <a:r>
              <a:rPr lang="th-TH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เท่ากับ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b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คอลัมน์ที่ต้องการ คือ  </a:t>
            </a:r>
            <a:r>
              <a:rPr lang="en-US" sz="36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date_work</a:t>
            </a:r>
            <a:endParaRPr lang="en-US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394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8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1AE594DB-51CC-4640-B5E6-F8C9D95C439D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Where </a:t>
            </a:r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และเงื่อนไข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3C541-F8AE-4207-A3B2-C1C463DBB585}"/>
              </a:ext>
            </a:extLst>
          </p:cNvPr>
          <p:cNvSpPr txBox="1"/>
          <p:nvPr/>
        </p:nvSpPr>
        <p:spPr>
          <a:xfrm>
            <a:off x="629008" y="1780771"/>
            <a:ext cx="80595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มากกว่า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&gt; ,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น้อยกว่า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&lt; ,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เท่ากับ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=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แสดงค่าในช่วงที่ต้องการ คำสั่ง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Between….and…..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 เช่น ต้องการข้อมูลการทำงานระหว่างวันที่ 2-6 พ.ค. 2013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 		Select * from working 					where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date_work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between “2013-05-02”		and “2013-05-06”</a:t>
            </a:r>
          </a:p>
        </p:txBody>
      </p:sp>
    </p:spTree>
    <p:extLst>
      <p:ext uri="{BB962C8B-B14F-4D97-AF65-F5344CB8AC3E}">
        <p14:creationId xmlns:p14="http://schemas.microsoft.com/office/powerpoint/2010/main" val="413231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9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1AE594DB-51CC-4640-B5E6-F8C9D95C439D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Where </a:t>
            </a:r>
            <a:r>
              <a:rPr 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และเงื่อนไข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3C541-F8AE-4207-A3B2-C1C463DBB585}"/>
              </a:ext>
            </a:extLst>
          </p:cNvPr>
          <p:cNvSpPr txBox="1"/>
          <p:nvPr/>
        </p:nvSpPr>
        <p:spPr>
          <a:xfrm>
            <a:off x="629008" y="1780771"/>
            <a:ext cx="80595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แสดงข้อมูลที่รู้บางส่วน เช่น ต้องการข้อมูลว่าใครบ้างที่ขื่อมีอักษร  อ</a:t>
            </a:r>
          </a:p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 		Select * from employee 					where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emp_name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like “%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อ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%”</a:t>
            </a:r>
          </a:p>
          <a:p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และคำสั่ง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Not 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ไม่เท่ากับ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!=</a:t>
            </a:r>
            <a:r>
              <a:rPr lang="th-TH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เมื่อเราต้องการทราบข้อมูลที่ตรงกันข้ามกับสิ่งที่เราต้องการ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2730901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</TotalTime>
  <Words>448</Words>
  <Application>Microsoft Office PowerPoint</Application>
  <PresentationFormat>On-screen Show (4:3)</PresentationFormat>
  <Paragraphs>125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ＭＳ Ｐゴシック</vt:lpstr>
      <vt:lpstr>Angsana New</vt:lpstr>
      <vt:lpstr>Arial</vt:lpstr>
      <vt:lpstr>Calibri</vt:lpstr>
      <vt:lpstr>Calibri Light</vt:lpstr>
      <vt:lpstr>Cordia New</vt:lpstr>
      <vt:lpstr>TH Sarabun New</vt:lpstr>
      <vt:lpstr>TH SarabunPSK</vt:lpstr>
      <vt:lpstr>Wingdings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คเณศ อธิรัตนกรัณฑ์</dc:creator>
  <cp:lastModifiedBy>stampfords</cp:lastModifiedBy>
  <cp:revision>33</cp:revision>
  <dcterms:created xsi:type="dcterms:W3CDTF">2015-04-26T20:07:46Z</dcterms:created>
  <dcterms:modified xsi:type="dcterms:W3CDTF">2017-08-11T09:45:10Z</dcterms:modified>
</cp:coreProperties>
</file>